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Raleway"/>
      <p:regular r:id="rId25"/>
      <p:bold r:id="rId26"/>
      <p:italic r:id="rId27"/>
      <p:boldItalic r:id="rId28"/>
    </p:embeddedFont>
    <p:embeddedFont>
      <p:font typeface="La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bold.fntdata"/><Relationship Id="rId25" Type="http://schemas.openxmlformats.org/officeDocument/2006/relationships/font" Target="fonts/Raleway-regular.fntdata"/><Relationship Id="rId28" Type="http://schemas.openxmlformats.org/officeDocument/2006/relationships/font" Target="fonts/Raleway-boldItalic.fntdata"/><Relationship Id="rId27" Type="http://schemas.openxmlformats.org/officeDocument/2006/relationships/font" Target="fonts/Raleway-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png>
</file>

<file path=ppt/media/image12.png>
</file>

<file path=ppt/media/image13.jpg>
</file>

<file path=ppt/media/image14.png>
</file>

<file path=ppt/media/image2.png>
</file>

<file path=ppt/media/image3.jpg>
</file>

<file path=ppt/media/image4.jp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e7e7781c2c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e7e7781c2c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a502e2e2a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a502e2e2a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a502e2e2a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a502e2e2a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9f86430ed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9f86430ed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e897fdf4e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e897fdf4e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e897fdf4e5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e897fdf4e5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e897fdf4e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e897fdf4e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a502e2e2a6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a502e2e2a6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9ed5e338d4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9ed5e338d4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c8fbcd7371d1a9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c8fbcd7371d1a9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9446697daef118c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9446697daef118c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a502e2e2a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a502e2e2a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342b8f17e429ea7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342b8f17e429ea7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e7e7781c2c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e7e7781c2c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a502e2e2a6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a502e2e2a6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e7e7781c2c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e7e7781c2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e7e7781c2c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e7e7781c2c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e7e7781c2c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e7e7781c2c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3.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www.pinterest.com/pin/412431278369257871/" TargetMode="External"/><Relationship Id="rId4" Type="http://schemas.openxmlformats.org/officeDocument/2006/relationships/hyperlink" Target="https://www.youtube.com/watch?v=78jAn6fixk8" TargetMode="External"/><Relationship Id="rId5" Type="http://schemas.openxmlformats.org/officeDocument/2006/relationships/hyperlink" Target="https://www.thi.de/en/research/carissma/laboratories/driving-simulator-hexapod" TargetMode="External"/><Relationship Id="rId6" Type="http://schemas.openxmlformats.org/officeDocument/2006/relationships/hyperlink" Target="https://www.nevadadot.com/home/showdocument?id=9077"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hackaday.io/project/44385-smoothstep-force-feedback-steering-wheel" TargetMode="External"/><Relationship Id="rId4" Type="http://schemas.openxmlformats.org/officeDocument/2006/relationships/hyperlink" Target="https://github.com/pateldigant/gesture-gaming-python" TargetMode="External"/><Relationship Id="rId5" Type="http://schemas.openxmlformats.org/officeDocument/2006/relationships/hyperlink" Target="https://github.com/abhisavaliya/opencv_controller" TargetMode="External"/><Relationship Id="rId6" Type="http://schemas.openxmlformats.org/officeDocument/2006/relationships/hyperlink" Target="https://www.irjet.net/archives/V5/i2/IRJET-V5I2379.pdf"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jp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jpg"/><Relationship Id="rId4" Type="http://schemas.openxmlformats.org/officeDocument/2006/relationships/image" Target="../media/image10.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623880" y="427018"/>
            <a:ext cx="5127900" cy="59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Driving simulator</a:t>
            </a:r>
            <a:endParaRPr/>
          </a:p>
        </p:txBody>
      </p:sp>
      <p:sp>
        <p:nvSpPr>
          <p:cNvPr id="87" name="Google Shape;87;p13"/>
          <p:cNvSpPr txBox="1"/>
          <p:nvPr>
            <p:ph idx="1" type="subTitle"/>
          </p:nvPr>
        </p:nvSpPr>
        <p:spPr>
          <a:xfrm>
            <a:off x="1878213" y="1445468"/>
            <a:ext cx="7688100" cy="20820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t/>
            </a:r>
            <a:endParaRPr b="1" sz="2100"/>
          </a:p>
          <a:p>
            <a:pPr indent="0" lvl="0" marL="0" rtl="0" algn="l">
              <a:spcBef>
                <a:spcPts val="0"/>
              </a:spcBef>
              <a:spcAft>
                <a:spcPts val="0"/>
              </a:spcAft>
              <a:buNone/>
            </a:pPr>
            <a:r>
              <a:rPr b="1" lang="en" sz="2100"/>
              <a:t>Presented by:</a:t>
            </a:r>
            <a:endParaRPr b="1" sz="2100"/>
          </a:p>
          <a:p>
            <a:pPr indent="0" lvl="0" marL="0" rtl="0" algn="l">
              <a:spcBef>
                <a:spcPts val="0"/>
              </a:spcBef>
              <a:spcAft>
                <a:spcPts val="0"/>
              </a:spcAft>
              <a:buNone/>
            </a:pPr>
            <a:r>
              <a:rPr b="1" lang="en" sz="2100"/>
              <a:t>1)Dinesh B K (1CR17TE009)</a:t>
            </a:r>
            <a:endParaRPr b="1" sz="2100"/>
          </a:p>
          <a:p>
            <a:pPr indent="0" lvl="0" marL="0" rtl="0" algn="l">
              <a:spcBef>
                <a:spcPts val="0"/>
              </a:spcBef>
              <a:spcAft>
                <a:spcPts val="0"/>
              </a:spcAft>
              <a:buNone/>
            </a:pPr>
            <a:r>
              <a:rPr b="1" lang="en" sz="2100"/>
              <a:t>2)Bhim (1CR17TE008)</a:t>
            </a:r>
            <a:endParaRPr b="1" sz="2100"/>
          </a:p>
          <a:p>
            <a:pPr indent="0" lvl="0" marL="0" rtl="0" algn="l">
              <a:spcBef>
                <a:spcPts val="0"/>
              </a:spcBef>
              <a:spcAft>
                <a:spcPts val="0"/>
              </a:spcAft>
              <a:buNone/>
            </a:pPr>
            <a:r>
              <a:rPr b="1" lang="en" sz="2100"/>
              <a:t>3)Sarumadhi Shivamani (1CR16TE027)</a:t>
            </a:r>
            <a:endParaRPr b="1" sz="2100"/>
          </a:p>
          <a:p>
            <a:pPr indent="0" lvl="0" marL="0" rtl="0" algn="l">
              <a:spcBef>
                <a:spcPts val="0"/>
              </a:spcBef>
              <a:spcAft>
                <a:spcPts val="0"/>
              </a:spcAft>
              <a:buNone/>
            </a:pPr>
            <a:r>
              <a:rPr b="1" lang="en" sz="2100"/>
              <a:t>4)Jayanth K (1CR17TE014)</a:t>
            </a:r>
            <a:endParaRPr b="1" sz="2100"/>
          </a:p>
          <a:p>
            <a:pPr indent="0" lvl="0" marL="0" rtl="0" algn="l">
              <a:spcBef>
                <a:spcPts val="0"/>
              </a:spcBef>
              <a:spcAft>
                <a:spcPts val="0"/>
              </a:spcAft>
              <a:buNone/>
            </a:pPr>
            <a:r>
              <a:t/>
            </a:r>
            <a:endParaRPr b="1" sz="2100"/>
          </a:p>
        </p:txBody>
      </p:sp>
      <p:sp>
        <p:nvSpPr>
          <p:cNvPr id="88" name="Google Shape;88;p13"/>
          <p:cNvSpPr txBox="1"/>
          <p:nvPr/>
        </p:nvSpPr>
        <p:spPr>
          <a:xfrm rot="524">
            <a:off x="2860038" y="3948298"/>
            <a:ext cx="7870500" cy="59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600">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latin typeface="Lato"/>
                <a:ea typeface="Lato"/>
                <a:cs typeface="Lato"/>
                <a:sym typeface="Lato"/>
              </a:rPr>
              <a:t>A car simulator game or software installed in a pc</a:t>
            </a:r>
            <a:endParaRPr sz="1700">
              <a:latin typeface="Lato"/>
              <a:ea typeface="Lato"/>
              <a:cs typeface="Lato"/>
              <a:sym typeface="Lato"/>
            </a:endParaRPr>
          </a:p>
        </p:txBody>
      </p:sp>
      <p:sp>
        <p:nvSpPr>
          <p:cNvPr id="151" name="Google Shape;151;p2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2" name="Google Shape;152;p22"/>
          <p:cNvPicPr preferRelativeResize="0"/>
          <p:nvPr/>
        </p:nvPicPr>
        <p:blipFill>
          <a:blip r:embed="rId3">
            <a:alphaModFix/>
          </a:blip>
          <a:stretch>
            <a:fillRect/>
          </a:stretch>
        </p:blipFill>
        <p:spPr>
          <a:xfrm>
            <a:off x="1528001" y="1853850"/>
            <a:ext cx="5512225" cy="31012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3"/>
          <p:cNvSpPr txBox="1"/>
          <p:nvPr>
            <p:ph type="title"/>
          </p:nvPr>
        </p:nvSpPr>
        <p:spPr>
          <a:xfrm>
            <a:off x="270875" y="5378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Simulation tools</a:t>
            </a:r>
            <a:endParaRPr/>
          </a:p>
        </p:txBody>
      </p:sp>
      <p:sp>
        <p:nvSpPr>
          <p:cNvPr id="158" name="Google Shape;158;p23"/>
          <p:cNvSpPr txBox="1"/>
          <p:nvPr>
            <p:ph idx="1" type="body"/>
          </p:nvPr>
        </p:nvSpPr>
        <p:spPr>
          <a:xfrm>
            <a:off x="791425" y="157072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sz="1800"/>
              <a:t>Python 3.7, jupyter and pycharm IDE</a:t>
            </a:r>
            <a:endParaRPr b="1" sz="1800"/>
          </a:p>
          <a:p>
            <a:pPr indent="-342900" lvl="0" marL="457200" rtl="0" algn="l">
              <a:spcBef>
                <a:spcPts val="0"/>
              </a:spcBef>
              <a:spcAft>
                <a:spcPts val="0"/>
              </a:spcAft>
              <a:buSzPts val="1800"/>
              <a:buChar char="●"/>
            </a:pPr>
            <a:r>
              <a:rPr b="1" lang="en" sz="1800"/>
              <a:t>i</a:t>
            </a:r>
            <a:r>
              <a:rPr b="1" lang="en" sz="1800"/>
              <a:t>mutils  library package</a:t>
            </a:r>
            <a:endParaRPr b="1" sz="1800"/>
          </a:p>
          <a:p>
            <a:pPr indent="-342900" lvl="0" marL="457200" rtl="0" algn="l">
              <a:spcBef>
                <a:spcPts val="0"/>
              </a:spcBef>
              <a:spcAft>
                <a:spcPts val="0"/>
              </a:spcAft>
              <a:buSzPts val="1800"/>
              <a:buChar char="●"/>
            </a:pPr>
            <a:r>
              <a:rPr b="1" lang="en" sz="1800"/>
              <a:t>o</a:t>
            </a:r>
            <a:r>
              <a:rPr b="1" lang="en" sz="1800"/>
              <a:t>pencv,numpy  package</a:t>
            </a:r>
            <a:endParaRPr b="1" sz="1800"/>
          </a:p>
          <a:p>
            <a:pPr indent="-342900" lvl="0" marL="457200" rtl="0" algn="l">
              <a:spcBef>
                <a:spcPts val="0"/>
              </a:spcBef>
              <a:spcAft>
                <a:spcPts val="0"/>
              </a:spcAft>
              <a:buSzPts val="1800"/>
              <a:buChar char="●"/>
            </a:pPr>
            <a:r>
              <a:rPr b="1" lang="en" sz="1800"/>
              <a:t>Driving simulation software for demo</a:t>
            </a:r>
            <a:endParaRPr b="1" sz="1800"/>
          </a:p>
          <a:p>
            <a:pPr indent="0" lvl="0" marL="457200" rtl="0" algn="l">
              <a:spcBef>
                <a:spcPts val="1600"/>
              </a:spcBef>
              <a:spcAft>
                <a:spcPts val="1600"/>
              </a:spcAft>
              <a:buNone/>
            </a:pPr>
            <a:r>
              <a:t/>
            </a:r>
            <a:endParaRPr b="1"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4"/>
          <p:cNvSpPr txBox="1"/>
          <p:nvPr/>
        </p:nvSpPr>
        <p:spPr>
          <a:xfrm>
            <a:off x="217475" y="406575"/>
            <a:ext cx="8178600" cy="70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164" name="Google Shape;164;p24"/>
          <p:cNvSpPr txBox="1"/>
          <p:nvPr>
            <p:ph type="title"/>
          </p:nvPr>
        </p:nvSpPr>
        <p:spPr>
          <a:xfrm>
            <a:off x="217475" y="5757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Working</a:t>
            </a:r>
            <a:endParaRPr/>
          </a:p>
        </p:txBody>
      </p:sp>
      <p:sp>
        <p:nvSpPr>
          <p:cNvPr id="165" name="Google Shape;165;p24"/>
          <p:cNvSpPr txBox="1"/>
          <p:nvPr>
            <p:ph idx="1" type="body"/>
          </p:nvPr>
        </p:nvSpPr>
        <p:spPr>
          <a:xfrm>
            <a:off x="462425" y="1682250"/>
            <a:ext cx="7688700" cy="2623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sz="1800"/>
              <a:t>On first step we use imutils package to video stream input frame by frame from Raspberry pi 5MP camera</a:t>
            </a:r>
            <a:r>
              <a:rPr lang="en" sz="1800">
                <a:solidFill>
                  <a:srgbClr val="666666"/>
                </a:solidFill>
                <a:highlight>
                  <a:srgbClr val="FFFFFF"/>
                </a:highlight>
              </a:rPr>
              <a:t> module</a:t>
            </a:r>
            <a:r>
              <a:rPr lang="en" sz="1800"/>
              <a:t>. </a:t>
            </a:r>
            <a:endParaRPr sz="1800"/>
          </a:p>
          <a:p>
            <a:pPr indent="-342900" lvl="0" marL="457200" rtl="0" algn="l">
              <a:spcBef>
                <a:spcPts val="0"/>
              </a:spcBef>
              <a:spcAft>
                <a:spcPts val="0"/>
              </a:spcAft>
              <a:buSzPts val="1800"/>
              <a:buAutoNum type="arabicPeriod"/>
            </a:pPr>
            <a:r>
              <a:rPr lang="en" sz="1800"/>
              <a:t>And then using opencv package we use it to input direct key emulation to keyboard press from each frames that was obtained from video stream.</a:t>
            </a:r>
            <a:endParaRPr sz="1800"/>
          </a:p>
          <a:p>
            <a:pPr indent="-342900" lvl="0" marL="457200" rtl="0" algn="l">
              <a:spcBef>
                <a:spcPts val="0"/>
              </a:spcBef>
              <a:spcAft>
                <a:spcPts val="0"/>
              </a:spcAft>
              <a:buSzPts val="1800"/>
              <a:buAutoNum type="arabicPeriod"/>
            </a:pPr>
            <a:r>
              <a:rPr lang="en" sz="1800"/>
              <a:t>By the above operation we could steer the car in simulation. </a:t>
            </a:r>
            <a:endParaRPr sz="1800"/>
          </a:p>
          <a:p>
            <a:pPr indent="-342900" lvl="0" marL="457200" rtl="0" algn="l">
              <a:spcBef>
                <a:spcPts val="0"/>
              </a:spcBef>
              <a:spcAft>
                <a:spcPts val="0"/>
              </a:spcAft>
              <a:buSzPts val="1800"/>
              <a:buAutoNum type="arabicPeriod"/>
            </a:pPr>
            <a:r>
              <a:rPr lang="en" sz="1800"/>
              <a:t>By using potentiometer and by placing that in a pedal which is cutout from the cardboard. We can accelerate and use brakes.</a:t>
            </a:r>
            <a:endParaRPr sz="1800"/>
          </a:p>
          <a:p>
            <a:pPr indent="-342900" lvl="0" marL="457200" rtl="0" algn="l">
              <a:spcBef>
                <a:spcPts val="0"/>
              </a:spcBef>
              <a:spcAft>
                <a:spcPts val="0"/>
              </a:spcAft>
              <a:buSzPts val="1800"/>
              <a:buAutoNum type="arabicPeriod"/>
            </a:pPr>
            <a:r>
              <a:rPr lang="en" sz="1800"/>
              <a:t>The next slide will show the pictorial representation.</a:t>
            </a: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5"/>
          <p:cNvSpPr txBox="1"/>
          <p:nvPr>
            <p:ph type="title"/>
          </p:nvPr>
        </p:nvSpPr>
        <p:spPr>
          <a:xfrm>
            <a:off x="233700" y="5750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Progress with opencv: directions control</a:t>
            </a:r>
            <a:endParaRPr/>
          </a:p>
        </p:txBody>
      </p:sp>
      <p:sp>
        <p:nvSpPr>
          <p:cNvPr id="171" name="Google Shape;171;p25"/>
          <p:cNvSpPr txBox="1"/>
          <p:nvPr>
            <p:ph idx="1" type="body"/>
          </p:nvPr>
        </p:nvSpPr>
        <p:spPr>
          <a:xfrm>
            <a:off x="357625" y="153352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2" name="Google Shape;172;p25"/>
          <p:cNvPicPr preferRelativeResize="0"/>
          <p:nvPr/>
        </p:nvPicPr>
        <p:blipFill>
          <a:blip r:embed="rId3">
            <a:alphaModFix/>
          </a:blip>
          <a:stretch>
            <a:fillRect/>
          </a:stretch>
        </p:blipFill>
        <p:spPr>
          <a:xfrm>
            <a:off x="1133475" y="1326425"/>
            <a:ext cx="5510674" cy="36722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marR="3841795" rtl="0" algn="l">
              <a:spcBef>
                <a:spcPts val="0"/>
              </a:spcBef>
              <a:spcAft>
                <a:spcPts val="1600"/>
              </a:spcAft>
              <a:buNone/>
            </a:pPr>
            <a:r>
              <a:rPr lang="en"/>
              <a:t>Capturing center </a:t>
            </a:r>
            <a:r>
              <a:rPr lang="en"/>
              <a:t>coordinates</a:t>
            </a:r>
            <a:r>
              <a:rPr lang="en"/>
              <a:t> of closest circle from previous circle and sending them to server</a:t>
            </a:r>
            <a:endParaRPr/>
          </a:p>
        </p:txBody>
      </p:sp>
      <p:pic>
        <p:nvPicPr>
          <p:cNvPr id="179" name="Google Shape;179;p26"/>
          <p:cNvPicPr preferRelativeResize="0"/>
          <p:nvPr/>
        </p:nvPicPr>
        <p:blipFill>
          <a:blip r:embed="rId3">
            <a:alphaModFix/>
          </a:blip>
          <a:stretch>
            <a:fillRect/>
          </a:stretch>
        </p:blipFill>
        <p:spPr>
          <a:xfrm>
            <a:off x="4649075" y="928688"/>
            <a:ext cx="4286250" cy="32861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marR="4527595" rtl="0" algn="l">
              <a:spcBef>
                <a:spcPts val="0"/>
              </a:spcBef>
              <a:spcAft>
                <a:spcPts val="1600"/>
              </a:spcAft>
              <a:buNone/>
            </a:pPr>
            <a:r>
              <a:rPr lang="en"/>
              <a:t>This is to decide the direction of car from the received coordinates: Explanation---</a:t>
            </a:r>
            <a:endParaRPr/>
          </a:p>
        </p:txBody>
      </p:sp>
      <p:pic>
        <p:nvPicPr>
          <p:cNvPr id="186" name="Google Shape;186;p27"/>
          <p:cNvPicPr preferRelativeResize="0"/>
          <p:nvPr/>
        </p:nvPicPr>
        <p:blipFill>
          <a:blip r:embed="rId3">
            <a:alphaModFix/>
          </a:blip>
          <a:stretch>
            <a:fillRect/>
          </a:stretch>
        </p:blipFill>
        <p:spPr>
          <a:xfrm>
            <a:off x="3978649" y="1776675"/>
            <a:ext cx="5094224" cy="28654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92" name="Google Shape;192;p28"/>
          <p:cNvPicPr preferRelativeResize="0"/>
          <p:nvPr/>
        </p:nvPicPr>
        <p:blipFill>
          <a:blip r:embed="rId3">
            <a:alphaModFix/>
          </a:blip>
          <a:stretch>
            <a:fillRect/>
          </a:stretch>
        </p:blipFill>
        <p:spPr>
          <a:xfrm>
            <a:off x="1642400" y="1545175"/>
            <a:ext cx="5859200" cy="34248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9"/>
          <p:cNvSpPr txBox="1"/>
          <p:nvPr>
            <p:ph type="title"/>
          </p:nvPr>
        </p:nvSpPr>
        <p:spPr>
          <a:xfrm>
            <a:off x="231875" y="5340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198" name="Google Shape;198;p29"/>
          <p:cNvSpPr txBox="1"/>
          <p:nvPr>
            <p:ph idx="1" type="body"/>
          </p:nvPr>
        </p:nvSpPr>
        <p:spPr>
          <a:xfrm>
            <a:off x="479775" y="1410350"/>
            <a:ext cx="7688700" cy="33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0000"/>
                </a:solidFill>
              </a:rPr>
              <a:t>[</a:t>
            </a:r>
            <a:r>
              <a:rPr b="1" lang="en">
                <a:solidFill>
                  <a:srgbClr val="000000"/>
                </a:solidFill>
                <a:latin typeface="Arial"/>
                <a:ea typeface="Arial"/>
                <a:cs typeface="Arial"/>
                <a:sym typeface="Arial"/>
              </a:rPr>
              <a:t>1] Thomas, “</a:t>
            </a:r>
            <a:r>
              <a:rPr b="1" lang="en" sz="1200">
                <a:solidFill>
                  <a:srgbClr val="000000"/>
                </a:solidFill>
                <a:highlight>
                  <a:srgbClr val="FFFFFF"/>
                </a:highlight>
                <a:latin typeface="Arial"/>
                <a:ea typeface="Arial"/>
                <a:cs typeface="Arial"/>
                <a:sym typeface="Arial"/>
              </a:rPr>
              <a:t>Homemade driving simulator by Thomas”, </a:t>
            </a:r>
            <a:r>
              <a:rPr b="1" lang="en" u="sng">
                <a:solidFill>
                  <a:schemeClr val="hlink"/>
                </a:solidFill>
                <a:latin typeface="Arial"/>
                <a:ea typeface="Arial"/>
                <a:cs typeface="Arial"/>
                <a:sym typeface="Arial"/>
                <a:hlinkClick r:id="rId3"/>
              </a:rPr>
              <a:t>https://www.pinterest.com/pin/412431278369257871/</a:t>
            </a:r>
            <a:endParaRPr b="1">
              <a:solidFill>
                <a:srgbClr val="000000"/>
              </a:solidFill>
              <a:latin typeface="Arial"/>
              <a:ea typeface="Arial"/>
              <a:cs typeface="Arial"/>
              <a:sym typeface="Arial"/>
            </a:endParaRPr>
          </a:p>
          <a:p>
            <a:pPr indent="0" lvl="0" marL="0" rtl="0" algn="l">
              <a:spcBef>
                <a:spcPts val="1600"/>
              </a:spcBef>
              <a:spcAft>
                <a:spcPts val="0"/>
              </a:spcAft>
              <a:buNone/>
            </a:pPr>
            <a:r>
              <a:rPr b="1" lang="en">
                <a:solidFill>
                  <a:srgbClr val="000000"/>
                </a:solidFill>
                <a:latin typeface="Arial"/>
                <a:ea typeface="Arial"/>
                <a:cs typeface="Arial"/>
                <a:sym typeface="Arial"/>
              </a:rPr>
              <a:t>[</a:t>
            </a:r>
            <a:r>
              <a:rPr b="1" lang="en">
                <a:solidFill>
                  <a:srgbClr val="000000"/>
                </a:solidFill>
                <a:latin typeface="Arial"/>
                <a:ea typeface="Arial"/>
                <a:cs typeface="Arial"/>
                <a:sym typeface="Arial"/>
              </a:rPr>
              <a:t>2]Jeff, “</a:t>
            </a:r>
            <a:r>
              <a:rPr lang="en" sz="1400">
                <a:solidFill>
                  <a:srgbClr val="000000"/>
                </a:solidFill>
                <a:highlight>
                  <a:srgbClr val="FFFFFF"/>
                </a:highlight>
                <a:latin typeface="Arial"/>
                <a:ea typeface="Arial"/>
                <a:cs typeface="Arial"/>
                <a:sym typeface="Arial"/>
              </a:rPr>
              <a:t>World's Simplest DIY Sim Racing Rig”,</a:t>
            </a:r>
            <a:r>
              <a:rPr lang="en" sz="1100">
                <a:solidFill>
                  <a:srgbClr val="000000"/>
                </a:solidFill>
                <a:latin typeface="Arial"/>
                <a:ea typeface="Arial"/>
                <a:cs typeface="Arial"/>
                <a:sym typeface="Arial"/>
              </a:rPr>
              <a:t>     </a:t>
            </a:r>
            <a:r>
              <a:rPr b="1" lang="en" u="sng">
                <a:solidFill>
                  <a:schemeClr val="hlink"/>
                </a:solidFill>
                <a:latin typeface="Arial"/>
                <a:ea typeface="Arial"/>
                <a:cs typeface="Arial"/>
                <a:sym typeface="Arial"/>
                <a:hlinkClick r:id="rId4"/>
              </a:rPr>
              <a:t>https://www.youtube.com/watch?v=78jAn6fixk8</a:t>
            </a:r>
            <a:endParaRPr b="1">
              <a:solidFill>
                <a:srgbClr val="000000"/>
              </a:solidFill>
              <a:latin typeface="Arial"/>
              <a:ea typeface="Arial"/>
              <a:cs typeface="Arial"/>
              <a:sym typeface="Arial"/>
            </a:endParaRPr>
          </a:p>
          <a:p>
            <a:pPr indent="0" lvl="0" marL="0" rtl="0" algn="l">
              <a:spcBef>
                <a:spcPts val="1600"/>
              </a:spcBef>
              <a:spcAft>
                <a:spcPts val="0"/>
              </a:spcAft>
              <a:buNone/>
            </a:pPr>
            <a:r>
              <a:rPr b="1" lang="en">
                <a:solidFill>
                  <a:srgbClr val="000000"/>
                </a:solidFill>
                <a:latin typeface="Arial"/>
                <a:ea typeface="Arial"/>
                <a:cs typeface="Arial"/>
                <a:sym typeface="Arial"/>
              </a:rPr>
              <a:t>[</a:t>
            </a:r>
            <a:r>
              <a:rPr b="1" lang="en">
                <a:solidFill>
                  <a:srgbClr val="000000"/>
                </a:solidFill>
                <a:latin typeface="Arial"/>
                <a:ea typeface="Arial"/>
                <a:cs typeface="Arial"/>
                <a:sym typeface="Arial"/>
              </a:rPr>
              <a:t>3]</a:t>
            </a:r>
            <a:r>
              <a:rPr lang="en" sz="1400">
                <a:solidFill>
                  <a:srgbClr val="000000"/>
                </a:solidFill>
                <a:highlight>
                  <a:srgbClr val="FFFFFF"/>
                </a:highlight>
                <a:latin typeface="Arial"/>
                <a:ea typeface="Arial"/>
                <a:cs typeface="Arial"/>
                <a:sym typeface="Arial"/>
              </a:rPr>
              <a:t>Dipl.-Ing. Philipp Wintersberger, “Driving Simulator (Hexapod)”, </a:t>
            </a:r>
            <a:r>
              <a:rPr b="1" lang="en" u="sng">
                <a:solidFill>
                  <a:schemeClr val="hlink"/>
                </a:solidFill>
                <a:latin typeface="Arial"/>
                <a:ea typeface="Arial"/>
                <a:cs typeface="Arial"/>
                <a:sym typeface="Arial"/>
                <a:hlinkClick r:id="rId5"/>
              </a:rPr>
              <a:t>https://www.thi.de/en/research/carissma/laboratories/driving-simulator-hexapod</a:t>
            </a:r>
            <a:endParaRPr b="1">
              <a:solidFill>
                <a:srgbClr val="000000"/>
              </a:solidFill>
              <a:latin typeface="Arial"/>
              <a:ea typeface="Arial"/>
              <a:cs typeface="Arial"/>
              <a:sym typeface="Arial"/>
            </a:endParaRPr>
          </a:p>
          <a:p>
            <a:pPr indent="0" lvl="0" marL="0" rtl="0" algn="l">
              <a:spcBef>
                <a:spcPts val="1600"/>
              </a:spcBef>
              <a:spcAft>
                <a:spcPts val="0"/>
              </a:spcAft>
              <a:buNone/>
            </a:pPr>
            <a:r>
              <a:rPr b="1" lang="en">
                <a:solidFill>
                  <a:srgbClr val="000000"/>
                </a:solidFill>
                <a:latin typeface="Arial"/>
                <a:ea typeface="Arial"/>
                <a:cs typeface="Arial"/>
                <a:sym typeface="Arial"/>
              </a:rPr>
              <a:t>[</a:t>
            </a:r>
            <a:r>
              <a:rPr b="1" lang="en">
                <a:solidFill>
                  <a:srgbClr val="000000"/>
                </a:solidFill>
                <a:latin typeface="Arial"/>
                <a:ea typeface="Arial"/>
                <a:cs typeface="Arial"/>
                <a:sym typeface="Arial"/>
              </a:rPr>
              <a:t>4] </a:t>
            </a:r>
            <a:r>
              <a:rPr lang="en">
                <a:solidFill>
                  <a:srgbClr val="000000"/>
                </a:solidFill>
                <a:latin typeface="Arial"/>
                <a:ea typeface="Arial"/>
                <a:cs typeface="Arial"/>
                <a:sym typeface="Arial"/>
              </a:rPr>
              <a:t>Romesh Khaddar, “Driving Simulator Project”,</a:t>
            </a:r>
            <a:r>
              <a:rPr b="1" lang="en">
                <a:solidFill>
                  <a:srgbClr val="000000"/>
                </a:solidFill>
                <a:latin typeface="Arial"/>
                <a:ea typeface="Arial"/>
                <a:cs typeface="Arial"/>
                <a:sym typeface="Arial"/>
              </a:rPr>
              <a:t> </a:t>
            </a:r>
            <a:r>
              <a:rPr b="1" lang="en" u="sng">
                <a:solidFill>
                  <a:schemeClr val="hlink"/>
                </a:solidFill>
                <a:latin typeface="Arial"/>
                <a:ea typeface="Arial"/>
                <a:cs typeface="Arial"/>
                <a:sym typeface="Arial"/>
                <a:hlinkClick r:id="rId6"/>
              </a:rPr>
              <a:t>https://www.nevadadot.com/home/showdocument?id=9077</a:t>
            </a:r>
            <a:r>
              <a:rPr b="1" lang="en">
                <a:solidFill>
                  <a:srgbClr val="000000"/>
                </a:solidFill>
                <a:latin typeface="Arial"/>
                <a:ea typeface="Arial"/>
                <a:cs typeface="Arial"/>
                <a:sym typeface="Arial"/>
              </a:rPr>
              <a:t>, pg 7</a:t>
            </a:r>
            <a:endParaRPr b="1">
              <a:solidFill>
                <a:srgbClr val="000000"/>
              </a:solidFill>
              <a:latin typeface="Arial"/>
              <a:ea typeface="Arial"/>
              <a:cs typeface="Arial"/>
              <a:sym typeface="Arial"/>
            </a:endParaRPr>
          </a:p>
          <a:p>
            <a:pPr indent="0" lvl="0" marL="0" rtl="0" algn="l">
              <a:spcBef>
                <a:spcPts val="1600"/>
              </a:spcBef>
              <a:spcAft>
                <a:spcPts val="1600"/>
              </a:spcAft>
              <a:buNone/>
            </a:pPr>
            <a:r>
              <a:t/>
            </a:r>
            <a:endParaRPr b="1">
              <a:solidFill>
                <a:srgbClr val="00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0"/>
          <p:cNvSpPr txBox="1"/>
          <p:nvPr>
            <p:ph idx="1" type="body"/>
          </p:nvPr>
        </p:nvSpPr>
        <p:spPr>
          <a:xfrm>
            <a:off x="727650" y="1219700"/>
            <a:ext cx="7688700" cy="319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0000"/>
                </a:solidFill>
              </a:rPr>
              <a:t>[5]John Taylor, germano, James Silva , “SmoothStep force feedback steering wheel”,  </a:t>
            </a:r>
            <a:r>
              <a:rPr b="1" lang="en" u="sng">
                <a:solidFill>
                  <a:schemeClr val="hlink"/>
                </a:solidFill>
                <a:hlinkClick r:id="rId3"/>
              </a:rPr>
              <a:t>https://hackaday.io/project/44385-smoothstep-force-feedback-steering-wheel</a:t>
            </a:r>
            <a:endParaRPr b="1">
              <a:solidFill>
                <a:srgbClr val="000000"/>
              </a:solidFill>
            </a:endParaRPr>
          </a:p>
          <a:p>
            <a:pPr indent="0" lvl="0" marL="0" rtl="0" algn="l">
              <a:spcBef>
                <a:spcPts val="1600"/>
              </a:spcBef>
              <a:spcAft>
                <a:spcPts val="0"/>
              </a:spcAft>
              <a:buNone/>
            </a:pPr>
            <a:r>
              <a:rPr b="1" lang="en">
                <a:solidFill>
                  <a:srgbClr val="000000"/>
                </a:solidFill>
              </a:rPr>
              <a:t>[6]Patel Digant, “gesture-gaming-python”,             </a:t>
            </a:r>
            <a:r>
              <a:rPr b="1" lang="en" u="sng">
                <a:solidFill>
                  <a:schemeClr val="hlink"/>
                </a:solidFill>
                <a:hlinkClick r:id="rId4"/>
              </a:rPr>
              <a:t>https://github.com/pateldigant/gesture-gaming-python</a:t>
            </a:r>
            <a:endParaRPr b="1">
              <a:solidFill>
                <a:srgbClr val="000000"/>
              </a:solidFill>
            </a:endParaRPr>
          </a:p>
          <a:p>
            <a:pPr indent="0" lvl="0" marL="0" rtl="0" algn="l">
              <a:spcBef>
                <a:spcPts val="1600"/>
              </a:spcBef>
              <a:spcAft>
                <a:spcPts val="0"/>
              </a:spcAft>
              <a:buNone/>
            </a:pPr>
            <a:r>
              <a:rPr b="1" lang="en">
                <a:solidFill>
                  <a:srgbClr val="000000"/>
                </a:solidFill>
              </a:rPr>
              <a:t>[7]abhisavalya, “opencv_controller”,                                       </a:t>
            </a:r>
            <a:r>
              <a:rPr b="1" lang="en" u="sng">
                <a:solidFill>
                  <a:schemeClr val="hlink"/>
                </a:solidFill>
                <a:hlinkClick r:id="rId5"/>
              </a:rPr>
              <a:t>https://github.com/abhisavaliya/opencv_controller</a:t>
            </a:r>
            <a:endParaRPr b="1">
              <a:solidFill>
                <a:srgbClr val="000000"/>
              </a:solidFill>
            </a:endParaRPr>
          </a:p>
          <a:p>
            <a:pPr indent="0" lvl="0" marL="0" rtl="0" algn="l">
              <a:spcBef>
                <a:spcPts val="1600"/>
              </a:spcBef>
              <a:spcAft>
                <a:spcPts val="1600"/>
              </a:spcAft>
              <a:buNone/>
            </a:pPr>
            <a:r>
              <a:rPr b="1" lang="en">
                <a:solidFill>
                  <a:srgbClr val="000000"/>
                </a:solidFill>
              </a:rPr>
              <a:t>[8]Roshan Chavan, Vishwajit Nimhan, Siddesh Katkar, Nikil Rai , “Multi-Platform Car Game Contoller and Driving Simulator”, Pg 1740 - Pg 1742                                                 </a:t>
            </a:r>
            <a:r>
              <a:rPr b="1" lang="en" u="sng">
                <a:solidFill>
                  <a:schemeClr val="hlink"/>
                </a:solidFill>
                <a:hlinkClick r:id="rId6"/>
              </a:rPr>
              <a:t>https://www.irjet.net/archives/V5/i2/IRJET-V5I2379.pdf</a:t>
            </a:r>
            <a:endParaRPr>
              <a:solidFill>
                <a:srgbClr val="0000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1"/>
          <p:cNvSpPr txBox="1"/>
          <p:nvPr/>
        </p:nvSpPr>
        <p:spPr>
          <a:xfrm flipH="1">
            <a:off x="3253393" y="2484596"/>
            <a:ext cx="7315200" cy="17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latin typeface="Verdana"/>
                <a:ea typeface="Verdana"/>
                <a:cs typeface="Verdana"/>
                <a:sym typeface="Verdana"/>
              </a:rPr>
              <a:t>Thank you</a:t>
            </a:r>
            <a:endParaRPr b="1" i="1" sz="3600">
              <a:latin typeface="Verdana"/>
              <a:ea typeface="Verdana"/>
              <a:cs typeface="Verdana"/>
              <a:sym typeface="Verdan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ph type="title"/>
          </p:nvPr>
        </p:nvSpPr>
        <p:spPr>
          <a:xfrm>
            <a:off x="456775" y="5130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Problems with Traditional Approach</a:t>
            </a:r>
            <a:endParaRPr/>
          </a:p>
        </p:txBody>
      </p:sp>
      <p:sp>
        <p:nvSpPr>
          <p:cNvPr id="94" name="Google Shape;94;p14"/>
          <p:cNvSpPr txBox="1"/>
          <p:nvPr>
            <p:ph idx="1" type="body"/>
          </p:nvPr>
        </p:nvSpPr>
        <p:spPr>
          <a:xfrm>
            <a:off x="332850" y="1583326"/>
            <a:ext cx="7688700" cy="28164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AutoNum type="arabicPeriod"/>
            </a:pPr>
            <a:r>
              <a:rPr b="1" lang="en" sz="1700"/>
              <a:t>Driving simulator are very expensive .</a:t>
            </a:r>
            <a:endParaRPr b="1" sz="1700"/>
          </a:p>
          <a:p>
            <a:pPr indent="-336550" lvl="0" marL="457200" rtl="0" algn="l">
              <a:lnSpc>
                <a:spcPct val="100000"/>
              </a:lnSpc>
              <a:spcBef>
                <a:spcPts val="0"/>
              </a:spcBef>
              <a:spcAft>
                <a:spcPts val="0"/>
              </a:spcAft>
              <a:buSzPts val="1700"/>
              <a:buAutoNum type="arabicPeriod"/>
            </a:pPr>
            <a:r>
              <a:rPr b="1" lang="en" sz="1700"/>
              <a:t>Driving school that have car driving simulators as a means to teach its customers. Often bought by economically “big” schools investing too much on the product.</a:t>
            </a:r>
            <a:endParaRPr b="1" sz="1700"/>
          </a:p>
          <a:p>
            <a:pPr indent="-336550" lvl="0" marL="457200" rtl="0" algn="l">
              <a:spcBef>
                <a:spcPts val="0"/>
              </a:spcBef>
              <a:spcAft>
                <a:spcPts val="0"/>
              </a:spcAft>
              <a:buSzPts val="1700"/>
              <a:buAutoNum type="arabicPeriod"/>
            </a:pPr>
            <a:r>
              <a:rPr b="1" lang="en" sz="1700"/>
              <a:t>Cars are a liability and high cost to maintain.</a:t>
            </a:r>
            <a:endParaRPr b="1" sz="1700"/>
          </a:p>
          <a:p>
            <a:pPr indent="-336550" lvl="0" marL="457200" rtl="0" algn="l">
              <a:spcBef>
                <a:spcPts val="0"/>
              </a:spcBef>
              <a:spcAft>
                <a:spcPts val="0"/>
              </a:spcAft>
              <a:buSzPts val="1700"/>
              <a:buAutoNum type="arabicPeriod"/>
            </a:pPr>
            <a:r>
              <a:rPr b="1" lang="en" sz="1700"/>
              <a:t>As we can see in amazon products that sell simulators costing from Rs.25,000 upto Rs.3,00,000 alone.  </a:t>
            </a:r>
            <a:endParaRPr b="1" sz="1700"/>
          </a:p>
          <a:p>
            <a:pPr indent="0" lvl="0" marL="457200" rtl="0" algn="l">
              <a:spcBef>
                <a:spcPts val="1600"/>
              </a:spcBef>
              <a:spcAft>
                <a:spcPts val="0"/>
              </a:spcAft>
              <a:buNone/>
            </a:pPr>
            <a:r>
              <a:t/>
            </a:r>
            <a:endParaRPr b="1" sz="1700"/>
          </a:p>
          <a:p>
            <a:pPr indent="0" lvl="0" marL="0" rtl="0" algn="l">
              <a:spcBef>
                <a:spcPts val="1600"/>
              </a:spcBef>
              <a:spcAft>
                <a:spcPts val="1600"/>
              </a:spcAft>
              <a:buNone/>
            </a:pPr>
            <a:r>
              <a:t/>
            </a:r>
            <a:endParaRPr b="1" sz="17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nvSpPr>
        <p:spPr>
          <a:xfrm>
            <a:off x="326700" y="655174"/>
            <a:ext cx="8490600" cy="47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latin typeface="Raleway"/>
                <a:ea typeface="Raleway"/>
                <a:cs typeface="Raleway"/>
                <a:sym typeface="Raleway"/>
              </a:rPr>
              <a:t>Existing solutions and its drawbacks:</a:t>
            </a:r>
            <a:endParaRPr b="1" sz="1600">
              <a:latin typeface="Raleway"/>
              <a:ea typeface="Raleway"/>
              <a:cs typeface="Raleway"/>
              <a:sym typeface="Raleway"/>
            </a:endParaRPr>
          </a:p>
          <a:p>
            <a:pPr indent="0" lvl="0" marL="0" rtl="0" algn="l">
              <a:spcBef>
                <a:spcPts val="0"/>
              </a:spcBef>
              <a:spcAft>
                <a:spcPts val="0"/>
              </a:spcAft>
              <a:buNone/>
            </a:pPr>
            <a:r>
              <a:t/>
            </a:r>
            <a:endParaRPr b="1" sz="1600">
              <a:latin typeface="Raleway"/>
              <a:ea typeface="Raleway"/>
              <a:cs typeface="Raleway"/>
              <a:sym typeface="Raleway"/>
            </a:endParaRPr>
          </a:p>
          <a:p>
            <a:pPr indent="-330200" lvl="0" marL="457200" rtl="0" algn="l">
              <a:spcBef>
                <a:spcPts val="0"/>
              </a:spcBef>
              <a:spcAft>
                <a:spcPts val="0"/>
              </a:spcAft>
              <a:buSzPts val="1600"/>
              <a:buFont typeface="Lato"/>
              <a:buAutoNum type="arabicParenR"/>
            </a:pPr>
            <a:r>
              <a:rPr lang="en" sz="1600">
                <a:latin typeface="Lato"/>
                <a:ea typeface="Lato"/>
                <a:cs typeface="Lato"/>
                <a:sym typeface="Lato"/>
              </a:rPr>
              <a:t>The cost of making a homemade simulator takes money and also resources to set up</a:t>
            </a:r>
            <a:r>
              <a:rPr lang="en" sz="1600">
                <a:latin typeface="Lato"/>
                <a:ea typeface="Lato"/>
                <a:cs typeface="Lato"/>
                <a:sym typeface="Lato"/>
              </a:rPr>
              <a:t>[1].</a:t>
            </a:r>
            <a:endParaRPr sz="1600">
              <a:latin typeface="Lato"/>
              <a:ea typeface="Lato"/>
              <a:cs typeface="Lato"/>
              <a:sym typeface="Lato"/>
            </a:endParaRPr>
          </a:p>
          <a:p>
            <a:pPr indent="-330200" lvl="0" marL="457200" rtl="0" algn="l">
              <a:spcBef>
                <a:spcPts val="0"/>
              </a:spcBef>
              <a:spcAft>
                <a:spcPts val="0"/>
              </a:spcAft>
              <a:buSzPts val="1600"/>
              <a:buFont typeface="Lato"/>
              <a:buAutoNum type="arabicParenR"/>
            </a:pPr>
            <a:r>
              <a:rPr lang="en" sz="1600">
                <a:latin typeface="Lato"/>
                <a:ea typeface="Lato"/>
                <a:cs typeface="Lato"/>
                <a:sym typeface="Lato"/>
              </a:rPr>
              <a:t>The making of “world’s simplest simulator” is quite not easy to set and also required a pre built set up simulator[2].</a:t>
            </a:r>
            <a:endParaRPr sz="1600">
              <a:latin typeface="Lato"/>
              <a:ea typeface="Lato"/>
              <a:cs typeface="Lato"/>
              <a:sym typeface="Lato"/>
            </a:endParaRPr>
          </a:p>
          <a:p>
            <a:pPr indent="-330200" lvl="0" marL="457200" rtl="0" algn="l">
              <a:spcBef>
                <a:spcPts val="0"/>
              </a:spcBef>
              <a:spcAft>
                <a:spcPts val="0"/>
              </a:spcAft>
              <a:buSzPts val="1600"/>
              <a:buFont typeface="Lato"/>
              <a:buAutoNum type="arabicParenR"/>
            </a:pPr>
            <a:r>
              <a:rPr lang="en" sz="1600">
                <a:latin typeface="Lato"/>
                <a:ea typeface="Lato"/>
                <a:cs typeface="Lato"/>
                <a:sym typeface="Lato"/>
              </a:rPr>
              <a:t>The total setup of making the entire project is very straight forward like rest of the simulators but very very sophisticated[3].</a:t>
            </a:r>
            <a:endParaRPr sz="1600">
              <a:latin typeface="Lato"/>
              <a:ea typeface="Lato"/>
              <a:cs typeface="Lato"/>
              <a:sym typeface="Lato"/>
            </a:endParaRPr>
          </a:p>
          <a:p>
            <a:pPr indent="-330200" lvl="0" marL="457200" rtl="0" algn="l">
              <a:spcBef>
                <a:spcPts val="0"/>
              </a:spcBef>
              <a:spcAft>
                <a:spcPts val="0"/>
              </a:spcAft>
              <a:buSzPts val="1600"/>
              <a:buFont typeface="Lato"/>
              <a:buAutoNum type="arabicParenR"/>
            </a:pPr>
            <a:r>
              <a:rPr lang="en" sz="1600">
                <a:latin typeface="Lato"/>
                <a:ea typeface="Lato"/>
                <a:cs typeface="Lato"/>
                <a:sym typeface="Lato"/>
              </a:rPr>
              <a:t>The models software looks old and unrealistic[4].</a:t>
            </a:r>
            <a:endParaRPr sz="1600">
              <a:latin typeface="Lato"/>
              <a:ea typeface="Lato"/>
              <a:cs typeface="Lato"/>
              <a:sym typeface="Lato"/>
            </a:endParaRPr>
          </a:p>
          <a:p>
            <a:pPr indent="-330200" lvl="0" marL="457200" rtl="0" algn="l">
              <a:spcBef>
                <a:spcPts val="0"/>
              </a:spcBef>
              <a:spcAft>
                <a:spcPts val="0"/>
              </a:spcAft>
              <a:buSzPts val="1600"/>
              <a:buFont typeface="Lato"/>
              <a:buAutoNum type="arabicParenR"/>
            </a:pPr>
            <a:r>
              <a:rPr lang="en" sz="1600">
                <a:latin typeface="Lato"/>
                <a:ea typeface="Lato"/>
                <a:cs typeface="Lato"/>
                <a:sym typeface="Lato"/>
              </a:rPr>
              <a:t>Similar projects have been done by many other by taking steering wheel as important aspect, whereas this project will eliminate its subtly[5].</a:t>
            </a:r>
            <a:endParaRPr sz="1600">
              <a:latin typeface="Lato"/>
              <a:ea typeface="Lato"/>
              <a:cs typeface="Lato"/>
              <a:sym typeface="Lato"/>
            </a:endParaRPr>
          </a:p>
          <a:p>
            <a:pPr indent="-330200" lvl="0" marL="457200" rtl="0" algn="l">
              <a:spcBef>
                <a:spcPts val="0"/>
              </a:spcBef>
              <a:spcAft>
                <a:spcPts val="0"/>
              </a:spcAft>
              <a:buSzPts val="1600"/>
              <a:buFont typeface="Lato"/>
              <a:buAutoNum type="arabicParenR"/>
            </a:pPr>
            <a:r>
              <a:rPr lang="en" sz="1600">
                <a:latin typeface="Lato"/>
                <a:ea typeface="Lato"/>
                <a:cs typeface="Lato"/>
                <a:sym typeface="Lato"/>
              </a:rPr>
              <a:t>The project where i took inspiration from was well done. But didn’t involve any hardware to produce the result[6].</a:t>
            </a:r>
            <a:endParaRPr sz="1600">
              <a:latin typeface="Lato"/>
              <a:ea typeface="Lato"/>
              <a:cs typeface="Lato"/>
              <a:sym typeface="Lato"/>
            </a:endParaRPr>
          </a:p>
          <a:p>
            <a:pPr indent="-330200" lvl="0" marL="457200" rtl="0" algn="l">
              <a:spcBef>
                <a:spcPts val="0"/>
              </a:spcBef>
              <a:spcAft>
                <a:spcPts val="0"/>
              </a:spcAft>
              <a:buSzPts val="1600"/>
              <a:buFont typeface="Lato"/>
              <a:buAutoNum type="arabicParenR"/>
            </a:pPr>
            <a:r>
              <a:rPr lang="en" sz="1600">
                <a:latin typeface="Lato"/>
                <a:ea typeface="Lato"/>
                <a:cs typeface="Lato"/>
                <a:sym typeface="Lato"/>
              </a:rPr>
              <a:t>Another version of this was implemented but lacked the quality of controlling the car because of constraints on not able to handle acceleration or brake[7].</a:t>
            </a:r>
            <a:endParaRPr sz="1600">
              <a:latin typeface="Lato"/>
              <a:ea typeface="Lato"/>
              <a:cs typeface="Lato"/>
              <a:sym typeface="Lato"/>
            </a:endParaRPr>
          </a:p>
          <a:p>
            <a:pPr indent="-330200" lvl="0" marL="457200" rtl="0" algn="l">
              <a:spcBef>
                <a:spcPts val="0"/>
              </a:spcBef>
              <a:spcAft>
                <a:spcPts val="0"/>
              </a:spcAft>
              <a:buSzPts val="1600"/>
              <a:buFont typeface="Lato"/>
              <a:buAutoNum type="arabicParenR"/>
            </a:pPr>
            <a:r>
              <a:rPr lang="en" sz="1600">
                <a:latin typeface="Lato"/>
                <a:ea typeface="Lato"/>
                <a:cs typeface="Lato"/>
                <a:sym typeface="Lato"/>
              </a:rPr>
              <a:t>The proposed solution of the author only works and won’t be accurate to be able to produce the simulation[8].</a:t>
            </a:r>
            <a:endParaRPr sz="1600">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663275" y="6851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 </a:t>
            </a:r>
            <a:endParaRPr/>
          </a:p>
        </p:txBody>
      </p:sp>
      <p:sp>
        <p:nvSpPr>
          <p:cNvPr id="105" name="Google Shape;105;p16"/>
          <p:cNvSpPr txBox="1"/>
          <p:nvPr>
            <p:ph idx="1" type="body"/>
          </p:nvPr>
        </p:nvSpPr>
        <p:spPr>
          <a:xfrm>
            <a:off x="774825" y="1361400"/>
            <a:ext cx="7688700" cy="34323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b="1" lang="en" sz="1700"/>
              <a:t>The previously proposed solutions have been having one or the other constraints on making the working possible. For example with using no hardware but completely software run program won’t provide the stimulus of a driver for the person experiencing the driving simulator.</a:t>
            </a:r>
            <a:endParaRPr b="1" sz="1700"/>
          </a:p>
          <a:p>
            <a:pPr indent="-336550" lvl="0" marL="457200" rtl="0" algn="l">
              <a:spcBef>
                <a:spcPts val="0"/>
              </a:spcBef>
              <a:spcAft>
                <a:spcPts val="0"/>
              </a:spcAft>
              <a:buSzPts val="1700"/>
              <a:buChar char="●"/>
            </a:pPr>
            <a:r>
              <a:rPr b="1" lang="en" sz="1700"/>
              <a:t>And using the certain hardware required has produced undesired results of unable to control the car properly and in other cases requiring to use costly hardware to achieve this.</a:t>
            </a:r>
            <a:endParaRPr b="1" sz="1700"/>
          </a:p>
          <a:p>
            <a:pPr indent="-336550" lvl="0" marL="457200" rtl="0" algn="l">
              <a:spcBef>
                <a:spcPts val="0"/>
              </a:spcBef>
              <a:spcAft>
                <a:spcPts val="0"/>
              </a:spcAft>
              <a:buSzPts val="1700"/>
              <a:buChar char="●"/>
            </a:pPr>
            <a:r>
              <a:rPr b="1" lang="en" sz="1700"/>
              <a:t>On the other hand most of the projects are unable to create models to provide cost efficiency. Which is taken into primary importance in our project.</a:t>
            </a:r>
            <a:endParaRPr b="1" sz="17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7"/>
          <p:cNvSpPr txBox="1"/>
          <p:nvPr>
            <p:ph type="title"/>
          </p:nvPr>
        </p:nvSpPr>
        <p:spPr>
          <a:xfrm>
            <a:off x="541650" y="589975"/>
            <a:ext cx="7876500" cy="126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Components required</a:t>
            </a:r>
            <a:endParaRPr/>
          </a:p>
        </p:txBody>
      </p:sp>
      <p:sp>
        <p:nvSpPr>
          <p:cNvPr id="111" name="Google Shape;111;p1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112" name="Google Shape;112;p17"/>
          <p:cNvSpPr txBox="1"/>
          <p:nvPr/>
        </p:nvSpPr>
        <p:spPr>
          <a:xfrm>
            <a:off x="675250" y="1410650"/>
            <a:ext cx="57639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latin typeface="Lato"/>
                <a:ea typeface="Lato"/>
                <a:cs typeface="Lato"/>
                <a:sym typeface="Lato"/>
              </a:rPr>
              <a:t>Raspberry pi </a:t>
            </a:r>
            <a:endParaRPr b="1" sz="1700">
              <a:latin typeface="Lato"/>
              <a:ea typeface="Lato"/>
              <a:cs typeface="Lato"/>
              <a:sym typeface="Lato"/>
            </a:endParaRPr>
          </a:p>
        </p:txBody>
      </p:sp>
      <p:pic>
        <p:nvPicPr>
          <p:cNvPr id="113" name="Google Shape;113;p17"/>
          <p:cNvPicPr preferRelativeResize="0"/>
          <p:nvPr/>
        </p:nvPicPr>
        <p:blipFill>
          <a:blip r:embed="rId3">
            <a:alphaModFix/>
          </a:blip>
          <a:stretch>
            <a:fillRect/>
          </a:stretch>
        </p:blipFill>
        <p:spPr>
          <a:xfrm>
            <a:off x="344221" y="2078875"/>
            <a:ext cx="4132874" cy="2431699"/>
          </a:xfrm>
          <a:prstGeom prst="rect">
            <a:avLst/>
          </a:prstGeom>
          <a:noFill/>
          <a:ln>
            <a:noFill/>
          </a:ln>
        </p:spPr>
      </p:pic>
      <p:pic>
        <p:nvPicPr>
          <p:cNvPr id="114" name="Google Shape;114;p17"/>
          <p:cNvPicPr preferRelativeResize="0"/>
          <p:nvPr/>
        </p:nvPicPr>
        <p:blipFill rotWithShape="1">
          <a:blip r:embed="rId4">
            <a:alphaModFix/>
          </a:blip>
          <a:srcRect b="17152" l="6155" r="-2792" t="25786"/>
          <a:stretch/>
        </p:blipFill>
        <p:spPr>
          <a:xfrm>
            <a:off x="5217575" y="2019275"/>
            <a:ext cx="3200575" cy="27671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8"/>
          <p:cNvSpPr txBox="1"/>
          <p:nvPr>
            <p:ph type="title"/>
          </p:nvPr>
        </p:nvSpPr>
        <p:spPr>
          <a:xfrm>
            <a:off x="419600" y="6246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20" name="Google Shape;120;p18"/>
          <p:cNvPicPr preferRelativeResize="0"/>
          <p:nvPr/>
        </p:nvPicPr>
        <p:blipFill rotWithShape="1">
          <a:blip r:embed="rId3">
            <a:alphaModFix/>
          </a:blip>
          <a:srcRect b="-14769" l="1933" r="-14330" t="2371"/>
          <a:stretch/>
        </p:blipFill>
        <p:spPr>
          <a:xfrm>
            <a:off x="4036575" y="2112250"/>
            <a:ext cx="4435024" cy="2261101"/>
          </a:xfrm>
          <a:prstGeom prst="rect">
            <a:avLst/>
          </a:prstGeom>
          <a:noFill/>
          <a:ln>
            <a:noFill/>
          </a:ln>
        </p:spPr>
      </p:pic>
      <p:pic>
        <p:nvPicPr>
          <p:cNvPr id="121" name="Google Shape;121;p18"/>
          <p:cNvPicPr preferRelativeResize="0"/>
          <p:nvPr/>
        </p:nvPicPr>
        <p:blipFill>
          <a:blip r:embed="rId4">
            <a:alphaModFix/>
          </a:blip>
          <a:stretch>
            <a:fillRect/>
          </a:stretch>
        </p:blipFill>
        <p:spPr>
          <a:xfrm>
            <a:off x="947500" y="2252075"/>
            <a:ext cx="2323350" cy="1866900"/>
          </a:xfrm>
          <a:prstGeom prst="rect">
            <a:avLst/>
          </a:prstGeom>
          <a:noFill/>
          <a:ln>
            <a:noFill/>
          </a:ln>
        </p:spPr>
      </p:pic>
      <p:sp>
        <p:nvSpPr>
          <p:cNvPr id="122" name="Google Shape;122;p18"/>
          <p:cNvSpPr txBox="1"/>
          <p:nvPr/>
        </p:nvSpPr>
        <p:spPr>
          <a:xfrm>
            <a:off x="646625" y="1334300"/>
            <a:ext cx="5735100" cy="906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700">
                <a:solidFill>
                  <a:schemeClr val="accent1"/>
                </a:solidFill>
                <a:latin typeface="Lato"/>
                <a:ea typeface="Lato"/>
                <a:cs typeface="Lato"/>
                <a:sym typeface="Lato"/>
              </a:rPr>
              <a:t>Raspberry pi, 5MP </a:t>
            </a:r>
            <a:r>
              <a:rPr b="1" lang="en" sz="1700">
                <a:solidFill>
                  <a:srgbClr val="666666"/>
                </a:solidFill>
                <a:highlight>
                  <a:schemeClr val="lt1"/>
                </a:highlight>
                <a:latin typeface="Lato"/>
                <a:ea typeface="Lato"/>
                <a:cs typeface="Lato"/>
                <a:sym typeface="Lato"/>
              </a:rPr>
              <a:t>camera module</a:t>
            </a:r>
            <a:endParaRPr b="1" sz="1700">
              <a:solidFill>
                <a:srgbClr val="666666"/>
              </a:solidFill>
              <a:highlight>
                <a:schemeClr val="lt1"/>
              </a:highlight>
              <a:latin typeface="Lato"/>
              <a:ea typeface="Lato"/>
              <a:cs typeface="Lato"/>
              <a:sym typeface="Lato"/>
            </a:endParaRPr>
          </a:p>
          <a:p>
            <a:pPr indent="0" lvl="0" marL="0" rtl="0" algn="l">
              <a:spcBef>
                <a:spcPts val="1600"/>
              </a:spcBef>
              <a:spcAft>
                <a:spcPts val="0"/>
              </a:spcAft>
              <a:buNone/>
            </a:pPr>
            <a:r>
              <a:t/>
            </a:r>
            <a:endParaRPr>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9"/>
          <p:cNvSpPr txBox="1"/>
          <p:nvPr>
            <p:ph type="title"/>
          </p:nvPr>
        </p:nvSpPr>
        <p:spPr>
          <a:xfrm>
            <a:off x="233250" y="1318650"/>
            <a:ext cx="7688700" cy="5352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 sz="1700">
                <a:solidFill>
                  <a:schemeClr val="accent1"/>
                </a:solidFill>
                <a:latin typeface="Lato"/>
                <a:ea typeface="Lato"/>
                <a:cs typeface="Lato"/>
                <a:sym typeface="Lato"/>
              </a:rPr>
              <a:t>Cardboard cutout for steering wheel</a:t>
            </a:r>
            <a:endParaRPr sz="1700">
              <a:solidFill>
                <a:schemeClr val="accent1"/>
              </a:solidFill>
              <a:latin typeface="Lato"/>
              <a:ea typeface="Lato"/>
              <a:cs typeface="Lato"/>
              <a:sym typeface="Lato"/>
            </a:endParaRPr>
          </a:p>
          <a:p>
            <a:pPr indent="0" lvl="0" marL="0" rtl="0" algn="l">
              <a:spcBef>
                <a:spcPts val="1600"/>
              </a:spcBef>
              <a:spcAft>
                <a:spcPts val="0"/>
              </a:spcAft>
              <a:buNone/>
            </a:pPr>
            <a:r>
              <a:t/>
            </a:r>
            <a:endParaRPr/>
          </a:p>
        </p:txBody>
      </p:sp>
      <p:sp>
        <p:nvSpPr>
          <p:cNvPr id="128" name="Google Shape;128;p1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29" name="Google Shape;129;p19"/>
          <p:cNvPicPr preferRelativeResize="0"/>
          <p:nvPr/>
        </p:nvPicPr>
        <p:blipFill rotWithShape="1">
          <a:blip r:embed="rId3">
            <a:alphaModFix/>
          </a:blip>
          <a:srcRect b="-3119" l="-3100" r="3100" t="3120"/>
          <a:stretch/>
        </p:blipFill>
        <p:spPr>
          <a:xfrm>
            <a:off x="4799825" y="1636350"/>
            <a:ext cx="2774751" cy="3371776"/>
          </a:xfrm>
          <a:prstGeom prst="rect">
            <a:avLst/>
          </a:prstGeom>
          <a:noFill/>
          <a:ln>
            <a:noFill/>
          </a:ln>
        </p:spPr>
      </p:pic>
      <p:pic>
        <p:nvPicPr>
          <p:cNvPr id="130" name="Google Shape;130;p19"/>
          <p:cNvPicPr preferRelativeResize="0"/>
          <p:nvPr/>
        </p:nvPicPr>
        <p:blipFill>
          <a:blip r:embed="rId4">
            <a:alphaModFix/>
          </a:blip>
          <a:stretch>
            <a:fillRect/>
          </a:stretch>
        </p:blipFill>
        <p:spPr>
          <a:xfrm>
            <a:off x="503025" y="2132475"/>
            <a:ext cx="3574200" cy="2570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700">
                <a:solidFill>
                  <a:schemeClr val="accent1"/>
                </a:solidFill>
                <a:latin typeface="Lato"/>
                <a:ea typeface="Lato"/>
                <a:cs typeface="Lato"/>
                <a:sym typeface="Lato"/>
              </a:rPr>
              <a:t>Cardboard cutout for pedals</a:t>
            </a:r>
            <a:endParaRPr sz="1700">
              <a:solidFill>
                <a:schemeClr val="accent1"/>
              </a:solidFill>
              <a:latin typeface="Lato"/>
              <a:ea typeface="Lato"/>
              <a:cs typeface="Lato"/>
              <a:sym typeface="Lato"/>
            </a:endParaRPr>
          </a:p>
          <a:p>
            <a:pPr indent="0" lvl="0" marL="0" rtl="0" algn="l">
              <a:spcBef>
                <a:spcPts val="1600"/>
              </a:spcBef>
              <a:spcAft>
                <a:spcPts val="0"/>
              </a:spcAft>
              <a:buNone/>
            </a:pPr>
            <a:r>
              <a:t/>
            </a:r>
            <a:endParaRPr/>
          </a:p>
        </p:txBody>
      </p:sp>
      <p:sp>
        <p:nvSpPr>
          <p:cNvPr id="136" name="Google Shape;136;p2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7" name="Google Shape;137;p20"/>
          <p:cNvPicPr preferRelativeResize="0"/>
          <p:nvPr/>
        </p:nvPicPr>
        <p:blipFill>
          <a:blip r:embed="rId3">
            <a:alphaModFix/>
          </a:blip>
          <a:stretch>
            <a:fillRect/>
          </a:stretch>
        </p:blipFill>
        <p:spPr>
          <a:xfrm rot="5400000">
            <a:off x="2552841" y="953725"/>
            <a:ext cx="2893219" cy="51435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1"/>
          <p:cNvSpPr txBox="1"/>
          <p:nvPr>
            <p:ph type="title"/>
          </p:nvPr>
        </p:nvSpPr>
        <p:spPr>
          <a:xfrm>
            <a:off x="729450" y="1448800"/>
            <a:ext cx="76887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latin typeface="Lato"/>
                <a:ea typeface="Lato"/>
                <a:cs typeface="Lato"/>
                <a:sym typeface="Lato"/>
              </a:rPr>
              <a:t>Breadboard</a:t>
            </a:r>
            <a:endParaRPr sz="1700">
              <a:latin typeface="Lato"/>
              <a:ea typeface="Lato"/>
              <a:cs typeface="Lato"/>
              <a:sym typeface="Lato"/>
            </a:endParaRPr>
          </a:p>
        </p:txBody>
      </p:sp>
      <p:sp>
        <p:nvSpPr>
          <p:cNvPr id="143" name="Google Shape;143;p2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4" name="Google Shape;144;p21"/>
          <p:cNvPicPr preferRelativeResize="0"/>
          <p:nvPr/>
        </p:nvPicPr>
        <p:blipFill>
          <a:blip r:embed="rId3">
            <a:alphaModFix/>
          </a:blip>
          <a:stretch>
            <a:fillRect/>
          </a:stretch>
        </p:blipFill>
        <p:spPr>
          <a:xfrm>
            <a:off x="204625" y="2698050"/>
            <a:ext cx="5421150" cy="1966675"/>
          </a:xfrm>
          <a:prstGeom prst="rect">
            <a:avLst/>
          </a:prstGeom>
          <a:noFill/>
          <a:ln>
            <a:noFill/>
          </a:ln>
        </p:spPr>
      </p:pic>
      <p:pic>
        <p:nvPicPr>
          <p:cNvPr id="145" name="Google Shape;145;p21"/>
          <p:cNvPicPr preferRelativeResize="0"/>
          <p:nvPr/>
        </p:nvPicPr>
        <p:blipFill rotWithShape="1">
          <a:blip r:embed="rId4">
            <a:alphaModFix/>
          </a:blip>
          <a:srcRect b="6707" l="0" r="20121" t="0"/>
          <a:stretch/>
        </p:blipFill>
        <p:spPr>
          <a:xfrm>
            <a:off x="5921398" y="172613"/>
            <a:ext cx="2273476" cy="4798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